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sldIdLst>
    <p:sldId id="256" r:id="rId2"/>
    <p:sldId id="322" r:id="rId3"/>
    <p:sldId id="258" r:id="rId4"/>
    <p:sldId id="327" r:id="rId5"/>
    <p:sldId id="259" r:id="rId6"/>
    <p:sldId id="262" r:id="rId7"/>
    <p:sldId id="330" r:id="rId8"/>
    <p:sldId id="263" r:id="rId9"/>
    <p:sldId id="299" r:id="rId10"/>
    <p:sldId id="284" r:id="rId11"/>
    <p:sldId id="286" r:id="rId12"/>
    <p:sldId id="289" r:id="rId13"/>
    <p:sldId id="302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 Ngoc Quyen" initials="LNQ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419"/>
    <p:restoredTop sz="93382"/>
  </p:normalViewPr>
  <p:slideViewPr>
    <p:cSldViewPr snapToGrid="0" snapToObjects="1">
      <p:cViewPr varScale="1">
        <p:scale>
          <a:sx n="72" d="100"/>
          <a:sy n="72" d="100"/>
        </p:scale>
        <p:origin x="888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A60A60-D89C-46FF-986D-F5799E413796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03AF5D6-6BED-4AB9-8AAA-AE7F55FB8ADD}">
      <dgm:prSet/>
      <dgm:spPr/>
      <dgm:t>
        <a:bodyPr/>
        <a:lstStyle/>
        <a:p>
          <a:r>
            <a:rPr lang="en-US"/>
            <a:t>Bạn chẩn đoán lâm sàng trường hợp này là gì?</a:t>
          </a:r>
        </a:p>
      </dgm:t>
    </dgm:pt>
    <dgm:pt modelId="{2E0FB787-D546-49ED-B5F0-A5ACA7D4F233}" type="parTrans" cxnId="{887EDC66-B8AB-431E-ABED-7377ACD4092C}">
      <dgm:prSet/>
      <dgm:spPr/>
      <dgm:t>
        <a:bodyPr/>
        <a:lstStyle/>
        <a:p>
          <a:endParaRPr lang="en-US"/>
        </a:p>
      </dgm:t>
    </dgm:pt>
    <dgm:pt modelId="{93B8A5B0-343F-49E6-A11B-4EEDFDC4DBB3}" type="sibTrans" cxnId="{887EDC66-B8AB-431E-ABED-7377ACD4092C}">
      <dgm:prSet/>
      <dgm:spPr/>
      <dgm:t>
        <a:bodyPr/>
        <a:lstStyle/>
        <a:p>
          <a:endParaRPr lang="en-US"/>
        </a:p>
      </dgm:t>
    </dgm:pt>
    <dgm:pt modelId="{91B74A40-C412-49B4-8F62-3EF7764161E6}">
      <dgm:prSet/>
      <dgm:spPr/>
      <dgm:t>
        <a:bodyPr/>
        <a:lstStyle/>
        <a:p>
          <a:r>
            <a:rPr lang="en-US" dirty="0" err="1"/>
            <a:t>Với</a:t>
          </a:r>
          <a:r>
            <a:rPr lang="en-US" dirty="0"/>
            <a:t> </a:t>
          </a:r>
          <a:r>
            <a:rPr lang="en-US" dirty="0" err="1"/>
            <a:t>chẩn</a:t>
          </a:r>
          <a:r>
            <a:rPr lang="en-US" dirty="0"/>
            <a:t> </a:t>
          </a:r>
          <a:r>
            <a:rPr lang="en-US" dirty="0" err="1"/>
            <a:t>đoán</a:t>
          </a:r>
          <a:r>
            <a:rPr lang="en-US" dirty="0"/>
            <a:t> </a:t>
          </a:r>
          <a:r>
            <a:rPr lang="en-US" dirty="0" err="1"/>
            <a:t>trên</a:t>
          </a:r>
          <a:r>
            <a:rPr lang="en-US" dirty="0"/>
            <a:t>, </a:t>
          </a:r>
          <a:r>
            <a:rPr lang="en-US" dirty="0" err="1"/>
            <a:t>bạn</a:t>
          </a:r>
          <a:r>
            <a:rPr lang="en-US" dirty="0"/>
            <a:t> </a:t>
          </a:r>
          <a:r>
            <a:rPr lang="en-US" dirty="0" err="1"/>
            <a:t>cần</a:t>
          </a:r>
          <a:r>
            <a:rPr lang="en-US" dirty="0"/>
            <a:t> </a:t>
          </a:r>
          <a:r>
            <a:rPr lang="en-US" dirty="0" err="1"/>
            <a:t>tìm</a:t>
          </a:r>
          <a:r>
            <a:rPr lang="en-US" dirty="0"/>
            <a:t> </a:t>
          </a:r>
          <a:r>
            <a:rPr lang="en-US" dirty="0" err="1"/>
            <a:t>thêm</a:t>
          </a:r>
          <a:r>
            <a:rPr lang="en-US" dirty="0"/>
            <a:t> </a:t>
          </a:r>
          <a:r>
            <a:rPr lang="en-US" dirty="0" err="1"/>
            <a:t>các</a:t>
          </a:r>
          <a:r>
            <a:rPr lang="en-US" dirty="0"/>
            <a:t> </a:t>
          </a:r>
          <a:r>
            <a:rPr lang="en-US" dirty="0" err="1"/>
            <a:t>triệu</a:t>
          </a:r>
          <a:r>
            <a:rPr lang="en-US" dirty="0"/>
            <a:t> </a:t>
          </a:r>
          <a:r>
            <a:rPr lang="en-US" dirty="0" err="1"/>
            <a:t>chứng</a:t>
          </a:r>
          <a:r>
            <a:rPr lang="en-US" dirty="0"/>
            <a:t> </a:t>
          </a:r>
          <a:r>
            <a:rPr lang="en-US" dirty="0" err="1"/>
            <a:t>gì</a:t>
          </a:r>
          <a:r>
            <a:rPr lang="en-US" dirty="0"/>
            <a:t>? </a:t>
          </a:r>
          <a:r>
            <a:rPr lang="en-US" dirty="0" err="1"/>
            <a:t>Vì</a:t>
          </a:r>
          <a:r>
            <a:rPr lang="en-US" dirty="0"/>
            <a:t> </a:t>
          </a:r>
          <a:r>
            <a:rPr lang="en-US" dirty="0" err="1"/>
            <a:t>sao</a:t>
          </a:r>
          <a:r>
            <a:rPr lang="en-US" dirty="0"/>
            <a:t>?</a:t>
          </a:r>
        </a:p>
      </dgm:t>
    </dgm:pt>
    <dgm:pt modelId="{41D4747D-B437-4791-8005-353413158685}" type="parTrans" cxnId="{A5DA1705-8E2B-4D24-B8AF-865FADAE2301}">
      <dgm:prSet/>
      <dgm:spPr/>
      <dgm:t>
        <a:bodyPr/>
        <a:lstStyle/>
        <a:p>
          <a:endParaRPr lang="en-US"/>
        </a:p>
      </dgm:t>
    </dgm:pt>
    <dgm:pt modelId="{0CFAF319-A2B1-4F4F-B402-3BD74350C9EF}" type="sibTrans" cxnId="{A5DA1705-8E2B-4D24-B8AF-865FADAE2301}">
      <dgm:prSet/>
      <dgm:spPr/>
      <dgm:t>
        <a:bodyPr/>
        <a:lstStyle/>
        <a:p>
          <a:endParaRPr lang="en-US"/>
        </a:p>
      </dgm:t>
    </dgm:pt>
    <dgm:pt modelId="{F466A01B-DD07-B741-B373-FEB2202D5488}" type="pres">
      <dgm:prSet presAssocID="{14A60A60-D89C-46FF-986D-F5799E413796}" presName="outerComposite" presStyleCnt="0">
        <dgm:presLayoutVars>
          <dgm:chMax val="5"/>
          <dgm:dir/>
          <dgm:resizeHandles val="exact"/>
        </dgm:presLayoutVars>
      </dgm:prSet>
      <dgm:spPr/>
    </dgm:pt>
    <dgm:pt modelId="{A744A0EE-7FF6-B24D-80C0-906E9CCF6419}" type="pres">
      <dgm:prSet presAssocID="{14A60A60-D89C-46FF-986D-F5799E413796}" presName="dummyMaxCanvas" presStyleCnt="0">
        <dgm:presLayoutVars/>
      </dgm:prSet>
      <dgm:spPr/>
    </dgm:pt>
    <dgm:pt modelId="{0464B7D1-2BF4-064F-AAC6-94C701BC009C}" type="pres">
      <dgm:prSet presAssocID="{14A60A60-D89C-46FF-986D-F5799E413796}" presName="TwoNodes_1" presStyleLbl="node1" presStyleIdx="0" presStyleCnt="2">
        <dgm:presLayoutVars>
          <dgm:bulletEnabled val="1"/>
        </dgm:presLayoutVars>
      </dgm:prSet>
      <dgm:spPr/>
    </dgm:pt>
    <dgm:pt modelId="{F4D4DA38-A51A-3D43-B623-E089D7627750}" type="pres">
      <dgm:prSet presAssocID="{14A60A60-D89C-46FF-986D-F5799E413796}" presName="TwoNodes_2" presStyleLbl="node1" presStyleIdx="1" presStyleCnt="2">
        <dgm:presLayoutVars>
          <dgm:bulletEnabled val="1"/>
        </dgm:presLayoutVars>
      </dgm:prSet>
      <dgm:spPr/>
    </dgm:pt>
    <dgm:pt modelId="{65361204-39DA-8646-9722-DA5302FDA4E1}" type="pres">
      <dgm:prSet presAssocID="{14A60A60-D89C-46FF-986D-F5799E413796}" presName="TwoConn_1-2" presStyleLbl="fgAccFollowNode1" presStyleIdx="0" presStyleCnt="1">
        <dgm:presLayoutVars>
          <dgm:bulletEnabled val="1"/>
        </dgm:presLayoutVars>
      </dgm:prSet>
      <dgm:spPr/>
    </dgm:pt>
    <dgm:pt modelId="{5C9E5387-FAA6-F042-BB6E-D6911C87E0E9}" type="pres">
      <dgm:prSet presAssocID="{14A60A60-D89C-46FF-986D-F5799E413796}" presName="TwoNodes_1_text" presStyleLbl="node1" presStyleIdx="1" presStyleCnt="2">
        <dgm:presLayoutVars>
          <dgm:bulletEnabled val="1"/>
        </dgm:presLayoutVars>
      </dgm:prSet>
      <dgm:spPr/>
    </dgm:pt>
    <dgm:pt modelId="{8A0D64DD-4757-CD46-98F9-22048A02371E}" type="pres">
      <dgm:prSet presAssocID="{14A60A60-D89C-46FF-986D-F5799E413796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A5DA1705-8E2B-4D24-B8AF-865FADAE2301}" srcId="{14A60A60-D89C-46FF-986D-F5799E413796}" destId="{91B74A40-C412-49B4-8F62-3EF7764161E6}" srcOrd="1" destOrd="0" parTransId="{41D4747D-B437-4791-8005-353413158685}" sibTransId="{0CFAF319-A2B1-4F4F-B402-3BD74350C9EF}"/>
    <dgm:cxn modelId="{A524E113-21BA-DF4B-8B86-21102A689837}" type="presOf" srcId="{93B8A5B0-343F-49E6-A11B-4EEDFDC4DBB3}" destId="{65361204-39DA-8646-9722-DA5302FDA4E1}" srcOrd="0" destOrd="0" presId="urn:microsoft.com/office/officeart/2005/8/layout/vProcess5"/>
    <dgm:cxn modelId="{A30D7D37-756F-0146-BB41-93FEFB83DA69}" type="presOf" srcId="{A03AF5D6-6BED-4AB9-8AAA-AE7F55FB8ADD}" destId="{0464B7D1-2BF4-064F-AAC6-94C701BC009C}" srcOrd="0" destOrd="0" presId="urn:microsoft.com/office/officeart/2005/8/layout/vProcess5"/>
    <dgm:cxn modelId="{9C8F5765-8571-DA46-8DFA-A3831A1CEE90}" type="presOf" srcId="{14A60A60-D89C-46FF-986D-F5799E413796}" destId="{F466A01B-DD07-B741-B373-FEB2202D5488}" srcOrd="0" destOrd="0" presId="urn:microsoft.com/office/officeart/2005/8/layout/vProcess5"/>
    <dgm:cxn modelId="{887EDC66-B8AB-431E-ABED-7377ACD4092C}" srcId="{14A60A60-D89C-46FF-986D-F5799E413796}" destId="{A03AF5D6-6BED-4AB9-8AAA-AE7F55FB8ADD}" srcOrd="0" destOrd="0" parTransId="{2E0FB787-D546-49ED-B5F0-A5ACA7D4F233}" sibTransId="{93B8A5B0-343F-49E6-A11B-4EEDFDC4DBB3}"/>
    <dgm:cxn modelId="{C05C4949-29F6-7847-8FAA-708DEBAE5888}" type="presOf" srcId="{A03AF5D6-6BED-4AB9-8AAA-AE7F55FB8ADD}" destId="{5C9E5387-FAA6-F042-BB6E-D6911C87E0E9}" srcOrd="1" destOrd="0" presId="urn:microsoft.com/office/officeart/2005/8/layout/vProcess5"/>
    <dgm:cxn modelId="{55245D6F-47D3-7141-8B48-1A67DA4767BC}" type="presOf" srcId="{91B74A40-C412-49B4-8F62-3EF7764161E6}" destId="{8A0D64DD-4757-CD46-98F9-22048A02371E}" srcOrd="1" destOrd="0" presId="urn:microsoft.com/office/officeart/2005/8/layout/vProcess5"/>
    <dgm:cxn modelId="{41C94CC9-97EF-6C47-89E7-80174B7D615F}" type="presOf" srcId="{91B74A40-C412-49B4-8F62-3EF7764161E6}" destId="{F4D4DA38-A51A-3D43-B623-E089D7627750}" srcOrd="0" destOrd="0" presId="urn:microsoft.com/office/officeart/2005/8/layout/vProcess5"/>
    <dgm:cxn modelId="{1C799DDC-0CE6-9C4E-9689-4B70F41A8ED6}" type="presParOf" srcId="{F466A01B-DD07-B741-B373-FEB2202D5488}" destId="{A744A0EE-7FF6-B24D-80C0-906E9CCF6419}" srcOrd="0" destOrd="0" presId="urn:microsoft.com/office/officeart/2005/8/layout/vProcess5"/>
    <dgm:cxn modelId="{127FC7DE-7806-C043-9F06-0DE170768610}" type="presParOf" srcId="{F466A01B-DD07-B741-B373-FEB2202D5488}" destId="{0464B7D1-2BF4-064F-AAC6-94C701BC009C}" srcOrd="1" destOrd="0" presId="urn:microsoft.com/office/officeart/2005/8/layout/vProcess5"/>
    <dgm:cxn modelId="{230A9074-572E-C642-9184-A8D8DBD80C5C}" type="presParOf" srcId="{F466A01B-DD07-B741-B373-FEB2202D5488}" destId="{F4D4DA38-A51A-3D43-B623-E089D7627750}" srcOrd="2" destOrd="0" presId="urn:microsoft.com/office/officeart/2005/8/layout/vProcess5"/>
    <dgm:cxn modelId="{CF0CDD7B-BE01-4943-B59E-46755B3B7659}" type="presParOf" srcId="{F466A01B-DD07-B741-B373-FEB2202D5488}" destId="{65361204-39DA-8646-9722-DA5302FDA4E1}" srcOrd="3" destOrd="0" presId="urn:microsoft.com/office/officeart/2005/8/layout/vProcess5"/>
    <dgm:cxn modelId="{6A39A150-FD28-8847-8EE8-D2965357CA58}" type="presParOf" srcId="{F466A01B-DD07-B741-B373-FEB2202D5488}" destId="{5C9E5387-FAA6-F042-BB6E-D6911C87E0E9}" srcOrd="4" destOrd="0" presId="urn:microsoft.com/office/officeart/2005/8/layout/vProcess5"/>
    <dgm:cxn modelId="{0D748B5A-466F-264D-A93B-F06744B1D81E}" type="presParOf" srcId="{F466A01B-DD07-B741-B373-FEB2202D5488}" destId="{8A0D64DD-4757-CD46-98F9-22048A02371E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64B7D1-2BF4-064F-AAC6-94C701BC009C}">
      <dsp:nvSpPr>
        <dsp:cNvPr id="0" name=""/>
        <dsp:cNvSpPr/>
      </dsp:nvSpPr>
      <dsp:spPr>
        <a:xfrm>
          <a:off x="0" y="0"/>
          <a:ext cx="8667403" cy="171281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Bạn chẩn đoán lâm sàng trường hợp này là gì?</a:t>
          </a:r>
        </a:p>
      </dsp:txBody>
      <dsp:txXfrm>
        <a:off x="50167" y="50167"/>
        <a:ext cx="6897077" cy="1612477"/>
      </dsp:txXfrm>
    </dsp:sp>
    <dsp:sp modelId="{F4D4DA38-A51A-3D43-B623-E089D7627750}">
      <dsp:nvSpPr>
        <dsp:cNvPr id="0" name=""/>
        <dsp:cNvSpPr/>
      </dsp:nvSpPr>
      <dsp:spPr>
        <a:xfrm>
          <a:off x="1529541" y="2093436"/>
          <a:ext cx="8667403" cy="1712811"/>
        </a:xfrm>
        <a:prstGeom prst="roundRect">
          <a:avLst>
            <a:gd name="adj" fmla="val 10000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 err="1"/>
            <a:t>Với</a:t>
          </a:r>
          <a:r>
            <a:rPr lang="en-US" sz="3300" kern="1200" dirty="0"/>
            <a:t> </a:t>
          </a:r>
          <a:r>
            <a:rPr lang="en-US" sz="3300" kern="1200" dirty="0" err="1"/>
            <a:t>chẩn</a:t>
          </a:r>
          <a:r>
            <a:rPr lang="en-US" sz="3300" kern="1200" dirty="0"/>
            <a:t> </a:t>
          </a:r>
          <a:r>
            <a:rPr lang="en-US" sz="3300" kern="1200" dirty="0" err="1"/>
            <a:t>đoán</a:t>
          </a:r>
          <a:r>
            <a:rPr lang="en-US" sz="3300" kern="1200" dirty="0"/>
            <a:t> </a:t>
          </a:r>
          <a:r>
            <a:rPr lang="en-US" sz="3300" kern="1200" dirty="0" err="1"/>
            <a:t>trên</a:t>
          </a:r>
          <a:r>
            <a:rPr lang="en-US" sz="3300" kern="1200" dirty="0"/>
            <a:t>, </a:t>
          </a:r>
          <a:r>
            <a:rPr lang="en-US" sz="3300" kern="1200" dirty="0" err="1"/>
            <a:t>bạn</a:t>
          </a:r>
          <a:r>
            <a:rPr lang="en-US" sz="3300" kern="1200" dirty="0"/>
            <a:t> </a:t>
          </a:r>
          <a:r>
            <a:rPr lang="en-US" sz="3300" kern="1200" dirty="0" err="1"/>
            <a:t>cần</a:t>
          </a:r>
          <a:r>
            <a:rPr lang="en-US" sz="3300" kern="1200" dirty="0"/>
            <a:t> </a:t>
          </a:r>
          <a:r>
            <a:rPr lang="en-US" sz="3300" kern="1200" dirty="0" err="1"/>
            <a:t>tìm</a:t>
          </a:r>
          <a:r>
            <a:rPr lang="en-US" sz="3300" kern="1200" dirty="0"/>
            <a:t> </a:t>
          </a:r>
          <a:r>
            <a:rPr lang="en-US" sz="3300" kern="1200" dirty="0" err="1"/>
            <a:t>thêm</a:t>
          </a:r>
          <a:r>
            <a:rPr lang="en-US" sz="3300" kern="1200" dirty="0"/>
            <a:t> </a:t>
          </a:r>
          <a:r>
            <a:rPr lang="en-US" sz="3300" kern="1200" dirty="0" err="1"/>
            <a:t>các</a:t>
          </a:r>
          <a:r>
            <a:rPr lang="en-US" sz="3300" kern="1200" dirty="0"/>
            <a:t> </a:t>
          </a:r>
          <a:r>
            <a:rPr lang="en-US" sz="3300" kern="1200" dirty="0" err="1"/>
            <a:t>triệu</a:t>
          </a:r>
          <a:r>
            <a:rPr lang="en-US" sz="3300" kern="1200" dirty="0"/>
            <a:t> </a:t>
          </a:r>
          <a:r>
            <a:rPr lang="en-US" sz="3300" kern="1200" dirty="0" err="1"/>
            <a:t>chứng</a:t>
          </a:r>
          <a:r>
            <a:rPr lang="en-US" sz="3300" kern="1200" dirty="0"/>
            <a:t> </a:t>
          </a:r>
          <a:r>
            <a:rPr lang="en-US" sz="3300" kern="1200" dirty="0" err="1"/>
            <a:t>gì</a:t>
          </a:r>
          <a:r>
            <a:rPr lang="en-US" sz="3300" kern="1200" dirty="0"/>
            <a:t>? </a:t>
          </a:r>
          <a:r>
            <a:rPr lang="en-US" sz="3300" kern="1200" dirty="0" err="1"/>
            <a:t>Vì</a:t>
          </a:r>
          <a:r>
            <a:rPr lang="en-US" sz="3300" kern="1200" dirty="0"/>
            <a:t> </a:t>
          </a:r>
          <a:r>
            <a:rPr lang="en-US" sz="3300" kern="1200" dirty="0" err="1"/>
            <a:t>sao</a:t>
          </a:r>
          <a:r>
            <a:rPr lang="en-US" sz="3300" kern="1200" dirty="0"/>
            <a:t>?</a:t>
          </a:r>
        </a:p>
      </dsp:txBody>
      <dsp:txXfrm>
        <a:off x="1579708" y="2143603"/>
        <a:ext cx="5924199" cy="1612477"/>
      </dsp:txXfrm>
    </dsp:sp>
    <dsp:sp modelId="{65361204-39DA-8646-9722-DA5302FDA4E1}">
      <dsp:nvSpPr>
        <dsp:cNvPr id="0" name=""/>
        <dsp:cNvSpPr/>
      </dsp:nvSpPr>
      <dsp:spPr>
        <a:xfrm>
          <a:off x="7554075" y="1346460"/>
          <a:ext cx="1113327" cy="111332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7804574" y="1346460"/>
        <a:ext cx="612329" cy="8377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8DE83-B1FB-244C-8E97-3E0456B19E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8385F5-70E3-DB4D-9DAF-623C5E2EE7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88D2F-DCF0-1742-AB3D-387CF84CF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D821DE-B7BE-2942-A679-7E077B30F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C7F61-DBF6-A149-87EA-8C07F27F8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883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45821-E25C-DF47-B92E-DABAFEA46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9DA808-761F-BF4E-BE90-98EECE4E41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6135B-5CE6-FD46-A97A-FA8A7D3A9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29625-E85E-B541-ACC8-D0292E9AB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25280-CCB9-6449-964A-E7E126160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141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8C6A5E-1ACE-5642-9D97-03CA12D008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25DDA2-14FF-2543-B483-A5EA8F6408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E18ED7-CE3B-674D-B397-038EB9ADC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B1923-3BE6-604F-8A57-EDC73562F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D20ED2-CA71-E445-83BF-549E36B0A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101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426E6-782E-7643-8B94-533623C61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5BC8B-5732-9A42-B26F-68CB21187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47A805-7A5C-CD4F-A8EC-12FB4233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74555-BF49-2E43-AEE9-693634F3F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068A59-6FBB-1E47-A8E9-3D5791B58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498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90BE8-728E-D347-BCAE-4DA152078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F1086E-2CF4-7143-B84B-044B3C803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7F66F-96E4-EC48-A3C4-C5F826429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6151E8-119D-FD40-82FA-9626837D6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25A35-1330-C848-80E5-F02E2F7FB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47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9015A-C10D-224A-A53D-011CB03AD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30FE3-5EF8-A842-AE69-79C7F38C0D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A35708-26D5-4E4D-AF99-9034E9083B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177EE5-D0DB-7D4F-A28D-98139C407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B09B2F-E6D3-0249-87BA-555E0A76C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475790-D336-AE4F-8BF1-3CB4EE858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119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A2639-E1D0-B14A-888E-E7EA13B37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8C32C-0D08-F842-A4E2-2F854444C1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40FCFD-8D42-2D4E-B3E4-2B512D1962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E5E51F-5893-6C4F-A469-39A137FE7E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25E33A-07F0-4144-877A-12791A44C7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89A7D4-1BBC-0C45-A9F0-3C9B1B5F1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1D246B-5E5B-2947-9DE2-C8FBAFD2F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55252A-00EC-8D4C-AC0C-F17B6AE1A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941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669B5-F916-514B-9BC4-78FC6230E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6F91E1-3F6E-4F40-81BE-B985B7B11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5/31/2020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87078-7456-5349-8D44-0B20928BA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3D88B0-B6BA-F840-850C-53B4F15AB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366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198124-C752-8642-B0B1-72DE19C1E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5/31/2020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E0E503-D29C-7B43-85C1-5E745CB25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03B493-7199-5A4A-B235-70B494AFF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770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51FCF-8A88-A146-AAFA-1DE6C89A9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09C3B-0420-7648-8A8D-4FFFC49E1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7D213F-86E1-B145-8DD2-45EFA45CD2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44DCE0-B1D9-5B4E-947D-6A7C6AD3D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5/31/2020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B46240-5CFA-EC4C-930D-927F6965E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D0FAAB-244A-E74B-81C2-14268747F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75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8CDF9-A7C9-8345-A777-0D6D58251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DB1293-9119-734F-BEE7-008062701F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24EE54-8121-074A-B727-B74AF294C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B0DB13-CDA6-9B42-9E29-2E4FEFE88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5/31/2020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5620F9-5642-594F-B639-B2483E2FF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BD9393-2960-C14F-B41F-C8145215F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79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81CBA1-F71D-5E45-9BFF-14A344642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678E3B-E809-8D4B-9719-229728885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040BC-8938-664A-917B-BAAB133960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5/31/2020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83FA5-8A24-4B4B-9FB6-5D81C5F8C1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9829C-07B6-844C-9AC5-37DF894CC1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789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8386171-E87D-46AB-8718-4CE2A8874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26">
            <a:extLst>
              <a:ext uri="{FF2B5EF4-FFF2-40B4-BE49-F238E27FC236}">
                <a16:creationId xmlns:a16="http://schemas.microsoft.com/office/drawing/2014/main" id="{207CB456-8849-413C-8210-B663779A32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640080"/>
            <a:ext cx="10920415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13936D-D1EB-4E42-A97F-942BA1F3D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8024" y="960109"/>
            <a:ext cx="10277856" cy="4937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3FF6DC-980A-BA41-91A0-99BB8BB0A9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20398"/>
            <a:ext cx="9144000" cy="2603274"/>
          </a:xfrm>
        </p:spPr>
        <p:txBody>
          <a:bodyPr>
            <a:normAutofit/>
          </a:bodyPr>
          <a:lstStyle/>
          <a:p>
            <a:r>
              <a:rPr lang="en-US" sz="7200" b="1" dirty="0"/>
              <a:t>TRẬT KHỚP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38B6B8-8C10-064E-8228-8E22471CCD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3608" y="4504158"/>
            <a:ext cx="9144000" cy="1393711"/>
          </a:xfrm>
        </p:spPr>
        <p:txBody>
          <a:bodyPr>
            <a:normAutofit/>
          </a:bodyPr>
          <a:lstStyle/>
          <a:p>
            <a:r>
              <a:rPr lang="en-US" b="1" dirty="0"/>
              <a:t>TS.BS. LÊ NGỌC QUYÊN</a:t>
            </a:r>
          </a:p>
        </p:txBody>
      </p:sp>
    </p:spTree>
    <p:extLst>
      <p:ext uri="{BB962C8B-B14F-4D97-AF65-F5344CB8AC3E}">
        <p14:creationId xmlns:p14="http://schemas.microsoft.com/office/powerpoint/2010/main" val="42723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28858-9E96-E641-B6A2-F20BEA9EC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734" y="463464"/>
            <a:ext cx="4541562" cy="630059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X Quang</a:t>
            </a:r>
          </a:p>
          <a:p>
            <a:pPr>
              <a:lnSpc>
                <a:spcPct val="150000"/>
              </a:lnSpc>
            </a:pPr>
            <a:r>
              <a:rPr lang="en-US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Hãy</a:t>
            </a: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mô</a:t>
            </a: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tả</a:t>
            </a: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các</a:t>
            </a: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dấu</a:t>
            </a: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hiệu</a:t>
            </a: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bất</a:t>
            </a: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thường</a:t>
            </a: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trên</a:t>
            </a: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XQ </a:t>
            </a:r>
            <a:r>
              <a:rPr lang="en-US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của</a:t>
            </a: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BN </a:t>
            </a:r>
            <a:r>
              <a:rPr lang="en-US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này</a:t>
            </a: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Hình</a:t>
            </a: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ảnh</a:t>
            </a: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XQ </a:t>
            </a:r>
            <a:r>
              <a:rPr lang="en-US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này</a:t>
            </a: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đã</a:t>
            </a: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đủ</a:t>
            </a: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để</a:t>
            </a: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chẩn</a:t>
            </a: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đoán</a:t>
            </a: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chưa</a:t>
            </a: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chemeClr val="bg1"/>
                </a:solidFill>
              </a:rPr>
              <a:t>Bạn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cần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chỉ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định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thêm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tư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thế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gì</a:t>
            </a:r>
            <a:r>
              <a:rPr lang="en-US" dirty="0">
                <a:solidFill>
                  <a:schemeClr val="bg1"/>
                </a:solidFill>
              </a:rPr>
              <a:t>?</a:t>
            </a:r>
            <a:endParaRPr lang="en-US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 descr="A picture containing X-ray film, head covering&#10;&#10;Description automatically generated">
            <a:extLst>
              <a:ext uri="{FF2B5EF4-FFF2-40B4-BE49-F238E27FC236}">
                <a16:creationId xmlns:a16="http://schemas.microsoft.com/office/drawing/2014/main" id="{9279F173-C652-C04F-B35C-31AC51F96D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202"/>
          <a:stretch/>
        </p:blipFill>
        <p:spPr>
          <a:xfrm>
            <a:off x="6083402" y="487437"/>
            <a:ext cx="4382971" cy="588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470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28D46-D6C4-884D-B53C-C9AC3B61E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3200" dirty="0"/>
              <a:t>	</a:t>
            </a:r>
            <a:r>
              <a:rPr lang="en-US" sz="3200" dirty="0" err="1">
                <a:solidFill>
                  <a:schemeClr val="accent1">
                    <a:lumMod val="50000"/>
                  </a:schemeClr>
                </a:solidFill>
              </a:rPr>
              <a:t>Với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accent1">
                    <a:lumMod val="50000"/>
                  </a:schemeClr>
                </a:solidFill>
              </a:rPr>
              <a:t>cơ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accent1">
                    <a:lumMod val="50000"/>
                  </a:schemeClr>
                </a:solidFill>
              </a:rPr>
              <a:t>chế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accent1">
                    <a:lumMod val="50000"/>
                  </a:schemeClr>
                </a:solidFill>
              </a:rPr>
              <a:t>chấn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accent1">
                    <a:lumMod val="50000"/>
                  </a:schemeClr>
                </a:solidFill>
              </a:rPr>
              <a:t>thương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accent1">
                    <a:lumMod val="50000"/>
                  </a:schemeClr>
                </a:solidFill>
              </a:rPr>
              <a:t>và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accent1">
                    <a:lumMod val="50000"/>
                  </a:schemeClr>
                </a:solidFill>
              </a:rPr>
              <a:t>chẩn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accent1">
                    <a:lumMod val="50000"/>
                  </a:schemeClr>
                </a:solidFill>
              </a:rPr>
              <a:t>đoán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accent1">
                    <a:lumMod val="50000"/>
                  </a:schemeClr>
                </a:solidFill>
              </a:rPr>
              <a:t>trên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accent1">
                    <a:lumMod val="50000"/>
                  </a:schemeClr>
                </a:solidFill>
              </a:rPr>
              <a:t>bạn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accent1">
                    <a:lumMod val="50000"/>
                  </a:schemeClr>
                </a:solidFill>
              </a:rPr>
              <a:t>cần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accent1">
                    <a:lumMod val="50000"/>
                  </a:schemeClr>
                </a:solidFill>
              </a:rPr>
              <a:t>khai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accent1">
                    <a:lumMod val="50000"/>
                  </a:schemeClr>
                </a:solidFill>
              </a:rPr>
              <a:t>thác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accent1">
                    <a:lumMod val="50000"/>
                  </a:schemeClr>
                </a:solidFill>
              </a:rPr>
              <a:t>thêm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accent1">
                    <a:lumMod val="50000"/>
                  </a:schemeClr>
                </a:solidFill>
              </a:rPr>
              <a:t>trong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accent1">
                    <a:lumMod val="50000"/>
                  </a:schemeClr>
                </a:solidFill>
              </a:rPr>
              <a:t>tiền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accent1">
                    <a:lumMod val="50000"/>
                  </a:schemeClr>
                </a:solidFill>
              </a:rPr>
              <a:t>sử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accent1">
                    <a:lumMod val="50000"/>
                  </a:schemeClr>
                </a:solidFill>
              </a:rPr>
              <a:t>yếu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accent1">
                    <a:lumMod val="50000"/>
                  </a:schemeClr>
                </a:solidFill>
              </a:rPr>
              <a:t>tố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accent1">
                    <a:lumMod val="50000"/>
                  </a:schemeClr>
                </a:solidFill>
              </a:rPr>
              <a:t>gì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707238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28D46-D6C4-884D-B53C-C9AC3B61E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104" y="1066800"/>
            <a:ext cx="11211791" cy="5791200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sz="3200" dirty="0"/>
              <a:t>	</a:t>
            </a:r>
            <a:r>
              <a:rPr lang="en-US" sz="3000" dirty="0" err="1"/>
              <a:t>Bệnh</a:t>
            </a:r>
            <a:r>
              <a:rPr lang="en-US" sz="3000" dirty="0"/>
              <a:t> </a:t>
            </a:r>
            <a:r>
              <a:rPr lang="en-US" sz="3000" dirty="0" err="1"/>
              <a:t>nhân</a:t>
            </a:r>
            <a:r>
              <a:rPr lang="en-US" sz="3000" dirty="0"/>
              <a:t> </a:t>
            </a:r>
            <a:r>
              <a:rPr lang="en-US" sz="3000" dirty="0" err="1"/>
              <a:t>này</a:t>
            </a:r>
            <a:r>
              <a:rPr lang="en-US" sz="3000" dirty="0"/>
              <a:t> </a:t>
            </a:r>
            <a:r>
              <a:rPr lang="en-US" sz="3000" dirty="0" err="1"/>
              <a:t>đã</a:t>
            </a:r>
            <a:r>
              <a:rPr lang="en-US" sz="3000" dirty="0"/>
              <a:t> </a:t>
            </a:r>
            <a:r>
              <a:rPr lang="en-US" sz="3000" dirty="0" err="1"/>
              <a:t>bị</a:t>
            </a:r>
            <a:r>
              <a:rPr lang="en-US" sz="3000" dirty="0"/>
              <a:t> </a:t>
            </a:r>
            <a:r>
              <a:rPr lang="en-US" sz="3000" dirty="0" err="1"/>
              <a:t>trật</a:t>
            </a:r>
            <a:r>
              <a:rPr lang="en-US" sz="3000" dirty="0"/>
              <a:t> </a:t>
            </a:r>
            <a:r>
              <a:rPr lang="en-US" sz="3000" dirty="0" err="1"/>
              <a:t>khớp</a:t>
            </a:r>
            <a:r>
              <a:rPr lang="en-US" sz="3000" dirty="0"/>
              <a:t> </a:t>
            </a:r>
            <a:r>
              <a:rPr lang="en-US" sz="3000" dirty="0" err="1"/>
              <a:t>vai</a:t>
            </a:r>
            <a:r>
              <a:rPr lang="en-US" sz="3000" dirty="0"/>
              <a:t> </a:t>
            </a:r>
            <a:r>
              <a:rPr lang="en-US" sz="3000" dirty="0" err="1"/>
              <a:t>rất</a:t>
            </a:r>
            <a:r>
              <a:rPr lang="en-US" sz="3000" dirty="0"/>
              <a:t> </a:t>
            </a:r>
            <a:r>
              <a:rPr lang="en-US" sz="3000" dirty="0" err="1"/>
              <a:t>nhiều</a:t>
            </a:r>
            <a:r>
              <a:rPr lang="en-US" sz="3000" dirty="0"/>
              <a:t> </a:t>
            </a:r>
            <a:r>
              <a:rPr lang="en-US" sz="3000" dirty="0" err="1"/>
              <a:t>lần</a:t>
            </a:r>
            <a:r>
              <a:rPr lang="en-US" sz="3000" dirty="0"/>
              <a:t> (</a:t>
            </a:r>
            <a:r>
              <a:rPr lang="en-US" sz="3000" dirty="0" err="1"/>
              <a:t>khoảng</a:t>
            </a:r>
            <a:r>
              <a:rPr lang="en-US" sz="3000" dirty="0"/>
              <a:t> </a:t>
            </a:r>
            <a:r>
              <a:rPr lang="en-US" sz="3000" dirty="0" err="1"/>
              <a:t>trên</a:t>
            </a:r>
            <a:r>
              <a:rPr lang="en-US" sz="3000" dirty="0"/>
              <a:t> 20 </a:t>
            </a:r>
            <a:r>
              <a:rPr lang="en-US" sz="3000" dirty="0" err="1"/>
              <a:t>lần</a:t>
            </a:r>
            <a:r>
              <a:rPr lang="en-US" sz="3000" dirty="0"/>
              <a:t>)</a:t>
            </a:r>
          </a:p>
          <a:p>
            <a:pPr>
              <a:lnSpc>
                <a:spcPct val="150000"/>
              </a:lnSpc>
            </a:pPr>
            <a:r>
              <a:rPr lang="en-US" sz="3000" dirty="0"/>
              <a:t>	</a:t>
            </a:r>
            <a:r>
              <a:rPr lang="en-US" sz="3000" dirty="0" err="1"/>
              <a:t>Lần</a:t>
            </a:r>
            <a:r>
              <a:rPr lang="en-US" sz="3000" dirty="0"/>
              <a:t> </a:t>
            </a:r>
            <a:r>
              <a:rPr lang="en-US" sz="3000" dirty="0" err="1"/>
              <a:t>trật</a:t>
            </a:r>
            <a:r>
              <a:rPr lang="en-US" sz="3000" dirty="0"/>
              <a:t> </a:t>
            </a:r>
            <a:r>
              <a:rPr lang="en-US" sz="3000" dirty="0" err="1"/>
              <a:t>khớp</a:t>
            </a:r>
            <a:r>
              <a:rPr lang="en-US" sz="3000" dirty="0"/>
              <a:t> </a:t>
            </a:r>
            <a:r>
              <a:rPr lang="en-US" sz="3000" dirty="0" err="1"/>
              <a:t>vai</a:t>
            </a:r>
            <a:r>
              <a:rPr lang="en-US" sz="3000" dirty="0"/>
              <a:t> </a:t>
            </a:r>
            <a:r>
              <a:rPr lang="en-US" sz="3000" dirty="0" err="1"/>
              <a:t>đầu</a:t>
            </a:r>
            <a:r>
              <a:rPr lang="en-US" sz="3000" dirty="0"/>
              <a:t> </a:t>
            </a:r>
            <a:r>
              <a:rPr lang="en-US" sz="3000" dirty="0" err="1"/>
              <a:t>tiên</a:t>
            </a:r>
            <a:r>
              <a:rPr lang="en-US" sz="3000" dirty="0"/>
              <a:t> </a:t>
            </a:r>
            <a:r>
              <a:rPr lang="en-US" sz="3000" dirty="0" err="1"/>
              <a:t>cách</a:t>
            </a:r>
            <a:r>
              <a:rPr lang="en-US" sz="3000" dirty="0"/>
              <a:t> </a:t>
            </a:r>
            <a:r>
              <a:rPr lang="en-US" sz="3000" dirty="0" err="1"/>
              <a:t>đây</a:t>
            </a:r>
            <a:r>
              <a:rPr lang="en-US" sz="3000" dirty="0"/>
              <a:t> 2 </a:t>
            </a:r>
            <a:r>
              <a:rPr lang="en-US" sz="3000" dirty="0" err="1"/>
              <a:t>năm</a:t>
            </a:r>
            <a:r>
              <a:rPr lang="en-US" sz="3000" dirty="0"/>
              <a:t> </a:t>
            </a:r>
            <a:r>
              <a:rPr lang="en-US" sz="3000" dirty="0" err="1"/>
              <a:t>là</a:t>
            </a:r>
            <a:r>
              <a:rPr lang="en-US" sz="3000" dirty="0"/>
              <a:t> do </a:t>
            </a:r>
            <a:r>
              <a:rPr lang="en-US" sz="3000" dirty="0" err="1"/>
              <a:t>té</a:t>
            </a:r>
            <a:r>
              <a:rPr lang="en-US" sz="3000" dirty="0"/>
              <a:t> </a:t>
            </a:r>
            <a:r>
              <a:rPr lang="en-US" sz="3000" dirty="0" err="1"/>
              <a:t>giàn</a:t>
            </a:r>
            <a:r>
              <a:rPr lang="en-US" sz="3000" dirty="0"/>
              <a:t> </a:t>
            </a:r>
            <a:r>
              <a:rPr lang="en-US" sz="3000" dirty="0" err="1"/>
              <a:t>giáo</a:t>
            </a:r>
            <a:r>
              <a:rPr lang="en-US" sz="3000" dirty="0"/>
              <a:t> </a:t>
            </a:r>
            <a:r>
              <a:rPr lang="en-US" sz="3000" dirty="0" err="1"/>
              <a:t>xây</a:t>
            </a:r>
            <a:r>
              <a:rPr lang="en-US" sz="3000" dirty="0"/>
              <a:t> </a:t>
            </a:r>
            <a:r>
              <a:rPr lang="en-US" sz="3000" dirty="0" err="1"/>
              <a:t>dựng</a:t>
            </a:r>
            <a:r>
              <a:rPr lang="en-US" sz="3000" dirty="0"/>
              <a:t>. </a:t>
            </a:r>
          </a:p>
          <a:p>
            <a:pPr>
              <a:lnSpc>
                <a:spcPct val="150000"/>
              </a:lnSpc>
            </a:pPr>
            <a:r>
              <a:rPr lang="en-US" sz="3000" dirty="0"/>
              <a:t>	</a:t>
            </a:r>
            <a:r>
              <a:rPr lang="en-US" sz="3000" dirty="0" err="1"/>
              <a:t>Lần</a:t>
            </a:r>
            <a:r>
              <a:rPr lang="en-US" sz="3000" dirty="0"/>
              <a:t> </a:t>
            </a:r>
            <a:r>
              <a:rPr lang="en-US" sz="3000" dirty="0" err="1"/>
              <a:t>trật</a:t>
            </a:r>
            <a:r>
              <a:rPr lang="en-US" sz="3000" dirty="0"/>
              <a:t> </a:t>
            </a:r>
            <a:r>
              <a:rPr lang="en-US" sz="3000" dirty="0" err="1"/>
              <a:t>khớp</a:t>
            </a:r>
            <a:r>
              <a:rPr lang="en-US" sz="3000" dirty="0"/>
              <a:t> </a:t>
            </a:r>
            <a:r>
              <a:rPr lang="en-US" sz="3000" dirty="0" err="1"/>
              <a:t>gần</a:t>
            </a:r>
            <a:r>
              <a:rPr lang="en-US" sz="3000" dirty="0"/>
              <a:t> </a:t>
            </a:r>
            <a:r>
              <a:rPr lang="en-US" sz="3000" dirty="0" err="1"/>
              <a:t>đây</a:t>
            </a:r>
            <a:r>
              <a:rPr lang="en-US" sz="3000" dirty="0"/>
              <a:t> </a:t>
            </a:r>
            <a:r>
              <a:rPr lang="en-US" sz="3000" dirty="0" err="1"/>
              <a:t>nhất</a:t>
            </a:r>
            <a:r>
              <a:rPr lang="en-US" sz="3000" dirty="0"/>
              <a:t> </a:t>
            </a:r>
            <a:r>
              <a:rPr lang="en-US" sz="3000" dirty="0" err="1"/>
              <a:t>là</a:t>
            </a:r>
            <a:r>
              <a:rPr lang="en-US" sz="3000" dirty="0"/>
              <a:t> </a:t>
            </a:r>
            <a:r>
              <a:rPr lang="en-US" sz="3000" dirty="0" err="1"/>
              <a:t>cách</a:t>
            </a:r>
            <a:r>
              <a:rPr lang="en-US" sz="3000" dirty="0"/>
              <a:t> 1 </a:t>
            </a:r>
            <a:r>
              <a:rPr lang="en-US" sz="3000" dirty="0" err="1"/>
              <a:t>tháng</a:t>
            </a:r>
            <a:endParaRPr lang="en-US" sz="3000" dirty="0"/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3300" dirty="0" err="1">
                <a:solidFill>
                  <a:srgbClr val="0070C0"/>
                </a:solidFill>
              </a:rPr>
              <a:t>Chẩn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đoán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xác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định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của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bạn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là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gì</a:t>
            </a:r>
            <a:r>
              <a:rPr lang="en-US" sz="3300" dirty="0">
                <a:solidFill>
                  <a:srgbClr val="0070C0"/>
                </a:solidFill>
              </a:rPr>
              <a:t>?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3300" dirty="0" err="1">
                <a:solidFill>
                  <a:srgbClr val="0070C0"/>
                </a:solidFill>
              </a:rPr>
              <a:t>Với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những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hiểu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biết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về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giải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phẫu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và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các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yếu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tố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giữ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vững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khớp</a:t>
            </a:r>
            <a:r>
              <a:rPr lang="en-US" sz="3300" dirty="0">
                <a:solidFill>
                  <a:srgbClr val="0070C0"/>
                </a:solidFill>
              </a:rPr>
              <a:t>, </a:t>
            </a:r>
            <a:r>
              <a:rPr lang="en-US" sz="3300" dirty="0" err="1">
                <a:solidFill>
                  <a:srgbClr val="0070C0"/>
                </a:solidFill>
              </a:rPr>
              <a:t>bạn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hãy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dự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đoán</a:t>
            </a:r>
            <a:r>
              <a:rPr lang="en-US" sz="3300" dirty="0">
                <a:solidFill>
                  <a:srgbClr val="0070C0"/>
                </a:solidFill>
              </a:rPr>
              <a:t>  </a:t>
            </a:r>
            <a:r>
              <a:rPr lang="en-US" sz="3300" dirty="0" err="1">
                <a:solidFill>
                  <a:srgbClr val="0070C0"/>
                </a:solidFill>
              </a:rPr>
              <a:t>vì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sao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bệnh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lại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trật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khớp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nhiều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lần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như</a:t>
            </a:r>
            <a:r>
              <a:rPr lang="en-US" sz="3300" dirty="0">
                <a:solidFill>
                  <a:srgbClr val="0070C0"/>
                </a:solidFill>
              </a:rPr>
              <a:t> </a:t>
            </a:r>
            <a:r>
              <a:rPr lang="en-US" sz="3300" dirty="0" err="1">
                <a:solidFill>
                  <a:srgbClr val="0070C0"/>
                </a:solidFill>
              </a:rPr>
              <a:t>vậy</a:t>
            </a:r>
            <a:r>
              <a:rPr lang="en-US" sz="3300" dirty="0">
                <a:solidFill>
                  <a:srgbClr val="0070C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32097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63ECA-A857-FC47-911D-EBA80C84E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768" y="1065238"/>
            <a:ext cx="10515600" cy="4351338"/>
          </a:xfrm>
        </p:spPr>
        <p:txBody>
          <a:bodyPr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3600" dirty="0"/>
              <a:t>	</a:t>
            </a:r>
            <a:r>
              <a:rPr lang="en-US" sz="3600" dirty="0" err="1"/>
              <a:t>Để</a:t>
            </a:r>
            <a:r>
              <a:rPr lang="en-US" sz="3600" dirty="0"/>
              <a:t> </a:t>
            </a:r>
            <a:r>
              <a:rPr lang="en-US" sz="3600" dirty="0" err="1"/>
              <a:t>làm</a:t>
            </a:r>
            <a:r>
              <a:rPr lang="en-US" sz="3600" dirty="0"/>
              <a:t> </a:t>
            </a:r>
            <a:r>
              <a:rPr lang="en-US" sz="3600" dirty="0" err="1"/>
              <a:t>rõ</a:t>
            </a:r>
            <a:r>
              <a:rPr lang="en-US" sz="3600" dirty="0"/>
              <a:t> </a:t>
            </a:r>
            <a:r>
              <a:rPr lang="en-US" sz="3600" dirty="0" err="1"/>
              <a:t>thêm</a:t>
            </a:r>
            <a:r>
              <a:rPr lang="en-US" sz="3600" dirty="0"/>
              <a:t> </a:t>
            </a:r>
            <a:r>
              <a:rPr lang="en-US" sz="3600" dirty="0" err="1"/>
              <a:t>chẩn</a:t>
            </a:r>
            <a:r>
              <a:rPr lang="en-US" sz="3600" dirty="0"/>
              <a:t> </a:t>
            </a:r>
            <a:r>
              <a:rPr lang="en-US" sz="3600" dirty="0" err="1"/>
              <a:t>đoán</a:t>
            </a:r>
            <a:r>
              <a:rPr lang="en-US" sz="3600" dirty="0"/>
              <a:t>, </a:t>
            </a:r>
            <a:r>
              <a:rPr lang="en-US" sz="3600" dirty="0" err="1"/>
              <a:t>bạn</a:t>
            </a:r>
            <a:r>
              <a:rPr lang="en-US" sz="3600" dirty="0"/>
              <a:t> </a:t>
            </a:r>
            <a:r>
              <a:rPr lang="en-US" sz="3600" dirty="0" err="1"/>
              <a:t>cần</a:t>
            </a:r>
            <a:r>
              <a:rPr lang="en-US" sz="3600" dirty="0"/>
              <a:t> </a:t>
            </a:r>
            <a:r>
              <a:rPr lang="en-US" sz="3600" dirty="0" err="1"/>
              <a:t>làm</a:t>
            </a:r>
            <a:r>
              <a:rPr lang="en-US" sz="3600" dirty="0"/>
              <a:t> </a:t>
            </a:r>
            <a:r>
              <a:rPr lang="en-US" sz="3600" dirty="0" err="1"/>
              <a:t>thêm</a:t>
            </a:r>
            <a:r>
              <a:rPr lang="en-US" sz="3600" dirty="0"/>
              <a:t> </a:t>
            </a:r>
            <a:r>
              <a:rPr lang="en-US" sz="3600" dirty="0" err="1"/>
              <a:t>cận</a:t>
            </a:r>
            <a:r>
              <a:rPr lang="en-US" sz="3600" dirty="0"/>
              <a:t> </a:t>
            </a:r>
            <a:r>
              <a:rPr lang="en-US" sz="3600" dirty="0" err="1"/>
              <a:t>lâm</a:t>
            </a:r>
            <a:r>
              <a:rPr lang="en-US" sz="3600" dirty="0"/>
              <a:t> </a:t>
            </a:r>
            <a:r>
              <a:rPr lang="en-US" sz="3600" dirty="0" err="1"/>
              <a:t>sàng</a:t>
            </a:r>
            <a:r>
              <a:rPr lang="en-US" sz="3600" dirty="0"/>
              <a:t> </a:t>
            </a:r>
            <a:r>
              <a:rPr lang="en-US" sz="3600" dirty="0" err="1"/>
              <a:t>gì</a:t>
            </a:r>
            <a:r>
              <a:rPr lang="en-US" sz="3600" dirty="0"/>
              <a:t>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45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Arrow: Slight curve">
            <a:extLst>
              <a:ext uri="{FF2B5EF4-FFF2-40B4-BE49-F238E27FC236}">
                <a16:creationId xmlns:a16="http://schemas.microsoft.com/office/drawing/2014/main" id="{084AA180-2058-47EC-96AA-952FB91EA6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28858-9E96-E641-B6A2-F20BEA9EC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8790" y="1648105"/>
            <a:ext cx="5847786" cy="3639289"/>
          </a:xfrm>
        </p:spPr>
        <p:txBody>
          <a:bodyPr anchor="ctr">
            <a:norm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Trình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bày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nguyên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tắc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trật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khớp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Hãy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cụ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thể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hoá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đối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BN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này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endParaRPr lang="en-US" sz="20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863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1FB0C-3DD5-3C49-9E05-6D66E0CB2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8037" y="1830721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Case 1</a:t>
            </a:r>
          </a:p>
        </p:txBody>
      </p:sp>
    </p:spTree>
    <p:extLst>
      <p:ext uri="{BB962C8B-B14F-4D97-AF65-F5344CB8AC3E}">
        <p14:creationId xmlns:p14="http://schemas.microsoft.com/office/powerpoint/2010/main" val="2027101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BA825D-F8A7-BF46-A196-04D578930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CASE 1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78D674DF-D800-6640-8BD3-30144E3BB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" y="1715781"/>
            <a:ext cx="3425957" cy="342595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28858-9E96-E641-B6A2-F20BEA9EC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 fontScale="92500"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nhân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, 35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tuổi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đi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bus,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thắng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gấp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nên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giơ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tay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chụp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lên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tay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nắm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cao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. Sau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đó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BN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cảm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thấy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đau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nhiều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cử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động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vai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P. Anh ta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đưa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vào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phòng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cấp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cứu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viện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sau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30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phút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323934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3555" y="1450758"/>
            <a:ext cx="8489372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sz="3600" dirty="0">
                <a:latin typeface="Times New Roman"/>
                <a:cs typeface="Times New Roman"/>
              </a:rPr>
              <a:t>	</a:t>
            </a:r>
            <a:r>
              <a:rPr lang="en-US" sz="3600" dirty="0" err="1">
                <a:solidFill>
                  <a:schemeClr val="accent5">
                    <a:lumMod val="50000"/>
                  </a:schemeClr>
                </a:solidFill>
                <a:latin typeface="Times New Roman"/>
                <a:cs typeface="Times New Roman"/>
              </a:rPr>
              <a:t>Các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600" dirty="0" err="1">
                <a:solidFill>
                  <a:schemeClr val="accent5">
                    <a:lumMod val="50000"/>
                  </a:schemeClr>
                </a:solidFill>
                <a:latin typeface="Times New Roman"/>
                <a:cs typeface="Times New Roman"/>
              </a:rPr>
              <a:t>tổn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600" dirty="0" err="1">
                <a:solidFill>
                  <a:schemeClr val="accent5">
                    <a:lumMod val="50000"/>
                  </a:schemeClr>
                </a:solidFill>
                <a:latin typeface="Times New Roman"/>
                <a:cs typeface="Times New Roman"/>
              </a:rPr>
              <a:t>thương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600" dirty="0" err="1">
                <a:solidFill>
                  <a:schemeClr val="accent5">
                    <a:lumMod val="50000"/>
                  </a:schemeClr>
                </a:solidFill>
                <a:latin typeface="Times New Roman"/>
                <a:cs typeface="Times New Roman"/>
              </a:rPr>
              <a:t>nào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600" dirty="0" err="1">
                <a:solidFill>
                  <a:schemeClr val="accent5">
                    <a:lumMod val="50000"/>
                  </a:schemeClr>
                </a:solidFill>
                <a:latin typeface="Times New Roman"/>
                <a:cs typeface="Times New Roman"/>
              </a:rPr>
              <a:t>có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600" dirty="0" err="1">
                <a:solidFill>
                  <a:schemeClr val="accent5">
                    <a:lumMod val="50000"/>
                  </a:schemeClr>
                </a:solidFill>
                <a:latin typeface="Times New Roman"/>
                <a:cs typeface="Times New Roman"/>
              </a:rPr>
              <a:t>thể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600" dirty="0" err="1">
                <a:solidFill>
                  <a:schemeClr val="accent5">
                    <a:lumMod val="50000"/>
                  </a:schemeClr>
                </a:solidFill>
                <a:latin typeface="Times New Roman"/>
                <a:cs typeface="Times New Roman"/>
              </a:rPr>
              <a:t>giải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600" dirty="0" err="1">
                <a:solidFill>
                  <a:schemeClr val="accent5">
                    <a:lumMod val="50000"/>
                  </a:schemeClr>
                </a:solidFill>
                <a:latin typeface="Times New Roman"/>
                <a:cs typeface="Times New Roman"/>
              </a:rPr>
              <a:t>thích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600" dirty="0" err="1">
                <a:solidFill>
                  <a:schemeClr val="accent5">
                    <a:lumMod val="50000"/>
                  </a:schemeClr>
                </a:solidFill>
                <a:latin typeface="Times New Roman"/>
                <a:cs typeface="Times New Roman"/>
              </a:rPr>
              <a:t>tình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600" dirty="0" err="1">
                <a:solidFill>
                  <a:schemeClr val="accent5">
                    <a:lumMod val="50000"/>
                  </a:schemeClr>
                </a:solidFill>
                <a:latin typeface="Times New Roman"/>
                <a:cs typeface="Times New Roman"/>
              </a:rPr>
              <a:t>trạng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600" dirty="0" err="1">
                <a:solidFill>
                  <a:schemeClr val="accent5">
                    <a:lumMod val="50000"/>
                  </a:schemeClr>
                </a:solidFill>
                <a:latin typeface="Times New Roman"/>
                <a:cs typeface="Times New Roman"/>
              </a:rPr>
              <a:t>bệnh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Times New Roman"/>
                <a:cs typeface="Times New Roman"/>
              </a:rPr>
              <a:t>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480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5F54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D418820-737B-A74F-AD9F-127A35DF38BF}"/>
              </a:ext>
            </a:extLst>
          </p:cNvPr>
          <p:cNvSpPr txBox="1">
            <a:spLocks/>
          </p:cNvSpPr>
          <p:nvPr/>
        </p:nvSpPr>
        <p:spPr>
          <a:xfrm>
            <a:off x="524256" y="4767072"/>
            <a:ext cx="6594189" cy="16252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3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Bạn</a:t>
            </a:r>
            <a:r>
              <a:rPr lang="en-US" sz="3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quan</a:t>
            </a:r>
            <a:r>
              <a:rPr lang="en-US" sz="3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sát</a:t>
            </a:r>
            <a:r>
              <a:rPr lang="en-US" sz="3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thấy</a:t>
            </a:r>
            <a:r>
              <a:rPr lang="en-US" sz="3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các</a:t>
            </a:r>
            <a:r>
              <a:rPr lang="en-US" sz="3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dấu</a:t>
            </a:r>
            <a:r>
              <a:rPr lang="en-US" sz="3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hiệu</a:t>
            </a:r>
            <a:r>
              <a:rPr lang="en-US" sz="3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bất</a:t>
            </a:r>
            <a:r>
              <a:rPr lang="en-US" sz="3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thường</a:t>
            </a:r>
            <a:r>
              <a:rPr lang="en-US" sz="3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gì</a:t>
            </a:r>
            <a:r>
              <a:rPr lang="en-US" sz="3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ở</a:t>
            </a:r>
            <a:r>
              <a:rPr lang="en-US" sz="3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BN </a:t>
            </a:r>
            <a:r>
              <a:rPr lang="en-US" sz="3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này</a:t>
            </a:r>
            <a:r>
              <a:rPr lang="en-US" sz="3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  <p:pic>
        <p:nvPicPr>
          <p:cNvPr id="5" name="Picture 4" descr="A picture containing person, wall, indoor, man&#10;&#10;Description automatically generated">
            <a:extLst>
              <a:ext uri="{FF2B5EF4-FFF2-40B4-BE49-F238E27FC236}">
                <a16:creationId xmlns:a16="http://schemas.microsoft.com/office/drawing/2014/main" id="{63E3E4C1-AE9B-B244-8B1C-E1A8657A50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157" b="99868" l="9970" r="89955">
                        <a14:foregroundMark x1="27827" y1="29828" x2="44593" y2="14054"/>
                        <a14:foregroundMark x1="44593" y1="14054" x2="44866" y2="1190"/>
                        <a14:foregroundMark x1="17857" y1="96369" x2="17361" y2="99868"/>
                        <a14:foregroundMark x1="18973" y1="88492" x2="17872" y2="96261"/>
                        <a14:backgroundMark x1="17907" y1="89451" x2="17014" y2="97024"/>
                        <a14:backgroundMark x1="86210" y1="80456" x2="83730" y2="99868"/>
                        <a14:backgroundMark x1="17907" y1="96561" x2="17361" y2="93948"/>
                      </a14:backgroundRemoval>
                    </a14:imgEffect>
                  </a14:imgLayer>
                </a14:imgProps>
              </a:ext>
            </a:extLst>
          </a:blip>
          <a:srcRect l="1" t="4866" r="1" b="1"/>
          <a:stretch/>
        </p:blipFill>
        <p:spPr>
          <a:xfrm>
            <a:off x="809540" y="79669"/>
            <a:ext cx="6094317" cy="434834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28858-9E96-E641-B6A2-F20BEA9EC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dirty="0" err="1">
                <a:solidFill>
                  <a:srgbClr val="FFFFFF"/>
                </a:solidFill>
              </a:rPr>
              <a:t>Tại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phòng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cấp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cứu</a:t>
            </a:r>
            <a:r>
              <a:rPr lang="en-US" sz="3200" dirty="0">
                <a:solidFill>
                  <a:srgbClr val="FFFFFF"/>
                </a:solidFill>
              </a:rPr>
              <a:t>: </a:t>
            </a:r>
          </a:p>
          <a:p>
            <a:r>
              <a:rPr lang="en-US" sz="3200" dirty="0">
                <a:solidFill>
                  <a:srgbClr val="FFFFFF"/>
                </a:solidFill>
              </a:rPr>
              <a:t>Anh ta </a:t>
            </a:r>
            <a:r>
              <a:rPr lang="en-US" sz="3200" dirty="0" err="1">
                <a:solidFill>
                  <a:srgbClr val="FFFFFF"/>
                </a:solidFill>
              </a:rPr>
              <a:t>không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cho</a:t>
            </a:r>
            <a:r>
              <a:rPr lang="en-US" sz="3200" dirty="0">
                <a:solidFill>
                  <a:srgbClr val="FFFFFF"/>
                </a:solidFill>
              </a:rPr>
              <a:t> ai </a:t>
            </a:r>
            <a:r>
              <a:rPr lang="en-US" sz="3200" dirty="0" err="1">
                <a:solidFill>
                  <a:srgbClr val="FFFFFF"/>
                </a:solidFill>
              </a:rPr>
              <a:t>xoay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tay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của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mình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vì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rất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đau</a:t>
            </a:r>
            <a:r>
              <a:rPr lang="en-US" sz="3200" dirty="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24883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28858-9E96-E641-B6A2-F20BEA9EC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311" y="1568823"/>
            <a:ext cx="5556987" cy="37203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Đây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dấu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hiệu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B2A858-4D66-1945-992F-6DD87DCCC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333" t="5689" r="5601"/>
          <a:stretch/>
        </p:blipFill>
        <p:spPr>
          <a:xfrm>
            <a:off x="6308298" y="475488"/>
            <a:ext cx="4932726" cy="5907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580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28858-9E96-E641-B6A2-F20BEA9EC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5867" y="1282164"/>
            <a:ext cx="10200265" cy="4314453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ảnh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này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bạn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nghĩ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đến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tổn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thương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nào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nhiều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nhất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Đây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phải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trường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gãy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xương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cánh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tay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dấu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hiệu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cần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tìm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thêm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chẩn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đoán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xác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định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>
              <a:solidFill>
                <a:srgbClr val="FFD96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lnSpc>
                <a:spcPct val="150000"/>
              </a:lnSpc>
              <a:buAutoNum type="arabicPeriod" startAt="4"/>
            </a:pPr>
            <a:endParaRPr lang="en-US" sz="2800" dirty="0">
              <a:solidFill>
                <a:srgbClr val="FFD96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9155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73FA80F-B5DE-4164-ADB2-8A4F6D30DD6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1613821"/>
              </p:ext>
            </p:extLst>
          </p:nvPr>
        </p:nvGraphicFramePr>
        <p:xfrm>
          <a:off x="838200" y="1825625"/>
          <a:ext cx="10196945" cy="38062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6026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EA4C462-BA22-4A48-B72C-692B8C2CE1FA}"/>
              </a:ext>
            </a:extLst>
          </p:cNvPr>
          <p:cNvSpPr/>
          <p:nvPr/>
        </p:nvSpPr>
        <p:spPr>
          <a:xfrm>
            <a:off x="1155323" y="2481016"/>
            <a:ext cx="93834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i="1" dirty="0" err="1">
                <a:solidFill>
                  <a:schemeClr val="accent1">
                    <a:lumMod val="50000"/>
                  </a:schemeClr>
                </a:solidFill>
              </a:rPr>
              <a:t>Thần</a:t>
            </a:r>
            <a:r>
              <a:rPr lang="en-US" sz="3600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600" i="1" dirty="0" err="1">
                <a:solidFill>
                  <a:schemeClr val="accent1">
                    <a:lumMod val="50000"/>
                  </a:schemeClr>
                </a:solidFill>
              </a:rPr>
              <a:t>kinh</a:t>
            </a:r>
            <a:r>
              <a:rPr lang="en-US" sz="3600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600" i="1" dirty="0" err="1">
                <a:solidFill>
                  <a:schemeClr val="accent1">
                    <a:lumMod val="50000"/>
                  </a:schemeClr>
                </a:solidFill>
              </a:rPr>
              <a:t>nào</a:t>
            </a:r>
            <a:r>
              <a:rPr lang="en-US" sz="3600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600" i="1" dirty="0" err="1">
                <a:solidFill>
                  <a:schemeClr val="accent1">
                    <a:lumMod val="50000"/>
                  </a:schemeClr>
                </a:solidFill>
              </a:rPr>
              <a:t>dễ</a:t>
            </a:r>
            <a:r>
              <a:rPr lang="en-US" sz="3600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600" i="1" dirty="0" err="1">
                <a:solidFill>
                  <a:schemeClr val="accent1">
                    <a:lumMod val="50000"/>
                  </a:schemeClr>
                </a:solidFill>
              </a:rPr>
              <a:t>bị</a:t>
            </a:r>
            <a:r>
              <a:rPr lang="en-US" sz="3600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600" i="1" dirty="0" err="1">
                <a:solidFill>
                  <a:schemeClr val="accent1">
                    <a:lumMod val="50000"/>
                  </a:schemeClr>
                </a:solidFill>
              </a:rPr>
              <a:t>tổn</a:t>
            </a:r>
            <a:r>
              <a:rPr lang="en-US" sz="3600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600" i="1" dirty="0" err="1">
                <a:solidFill>
                  <a:schemeClr val="accent1">
                    <a:lumMod val="50000"/>
                  </a:schemeClr>
                </a:solidFill>
              </a:rPr>
              <a:t>thương</a:t>
            </a:r>
            <a:r>
              <a:rPr lang="en-US" sz="3600" i="1" dirty="0">
                <a:solidFill>
                  <a:schemeClr val="accent1">
                    <a:lumMod val="50000"/>
                  </a:schemeClr>
                </a:solidFill>
              </a:rPr>
              <a:t>? </a:t>
            </a:r>
            <a:r>
              <a:rPr lang="en-US" sz="3600" i="1" dirty="0" err="1">
                <a:solidFill>
                  <a:schemeClr val="accent1">
                    <a:lumMod val="50000"/>
                  </a:schemeClr>
                </a:solidFill>
              </a:rPr>
              <a:t>Cách</a:t>
            </a:r>
            <a:r>
              <a:rPr lang="en-US" sz="3600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600" i="1" dirty="0" err="1">
                <a:solidFill>
                  <a:schemeClr val="accent1">
                    <a:lumMod val="50000"/>
                  </a:schemeClr>
                </a:solidFill>
              </a:rPr>
              <a:t>phát</a:t>
            </a:r>
            <a:r>
              <a:rPr lang="en-US" sz="3600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600" i="1" dirty="0" err="1">
                <a:solidFill>
                  <a:schemeClr val="accent1">
                    <a:lumMod val="50000"/>
                  </a:schemeClr>
                </a:solidFill>
              </a:rPr>
              <a:t>hiện</a:t>
            </a:r>
            <a:r>
              <a:rPr lang="en-US" sz="3600" i="1" dirty="0">
                <a:solidFill>
                  <a:schemeClr val="accent1">
                    <a:lumMod val="50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212417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383</Words>
  <Application>Microsoft Office PowerPoint</Application>
  <PresentationFormat>Widescreen</PresentationFormat>
  <Paragraphs>29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Wingdings</vt:lpstr>
      <vt:lpstr>Office Theme</vt:lpstr>
      <vt:lpstr>TRẬT KHỚP</vt:lpstr>
      <vt:lpstr>Case 1</vt:lpstr>
      <vt:lpstr>CASE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TRẬT KHỚP</dc:title>
  <dc:creator>Le Ngoc Quyen</dc:creator>
  <cp:lastModifiedBy>Huynh Minh Thanh</cp:lastModifiedBy>
  <cp:revision>5</cp:revision>
  <dcterms:created xsi:type="dcterms:W3CDTF">2020-04-22T13:55:21Z</dcterms:created>
  <dcterms:modified xsi:type="dcterms:W3CDTF">2020-05-31T16:10:40Z</dcterms:modified>
</cp:coreProperties>
</file>